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43891200" cy="219456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7D2C4F3-1230-4215-ACED-819637FAB50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0" y="685800"/>
            <a:ext cx="6856920" cy="342792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3" name="Text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ADC91B39-4011-4788-B60D-E5198A77796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MS PGothic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3950172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2194560" y="11783160"/>
            <a:ext cx="3950172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2435200" y="513504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2194560" y="1178316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22435200" y="1178316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127191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5550200" y="5135040"/>
            <a:ext cx="127191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28905480" y="5135040"/>
            <a:ext cx="127191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2194560" y="11783160"/>
            <a:ext cx="127191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15550200" y="11783160"/>
            <a:ext cx="127191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28905480" y="11783160"/>
            <a:ext cx="127191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2194560" y="5135040"/>
            <a:ext cx="3950172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3950172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1927656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22435200" y="5135040"/>
            <a:ext cx="1927656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194560" y="875520"/>
            <a:ext cx="39501720" cy="1698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22435200" y="5135040"/>
            <a:ext cx="1927656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2194560" y="1178316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1927656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22435200" y="513504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22435200" y="1178316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2194560" y="513504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22435200" y="5135040"/>
            <a:ext cx="1927656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2194560" y="11783160"/>
            <a:ext cx="3950172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7" descr=""/>
          <p:cNvPicPr/>
          <p:nvPr/>
        </p:nvPicPr>
        <p:blipFill>
          <a:blip r:embed="rId2"/>
          <a:stretch/>
        </p:blipFill>
        <p:spPr>
          <a:xfrm>
            <a:off x="37158480" y="780120"/>
            <a:ext cx="5195520" cy="14277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194560" y="875520"/>
            <a:ext cx="3950172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194560" y="5135040"/>
            <a:ext cx="3950172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/>
          <p:nvPr/>
        </p:nvSpPr>
        <p:spPr>
          <a:xfrm>
            <a:off x="4754520" y="604800"/>
            <a:ext cx="34215120" cy="20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94840" rIns="294840" tIns="147600" bIns="1476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000000"/>
                </a:solidFill>
                <a:latin typeface="Arial"/>
                <a:ea typeface="MS PGothic"/>
              </a:rPr>
              <a:t>LaViPlan : Language-Guided Visual Path Planning with RLVR 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MS PGothic"/>
              </a:rPr>
              <a:t>Hayeon Oh </a:t>
            </a:r>
            <a:br>
              <a:rPr sz="5400"/>
            </a:br>
            <a:endParaRPr b="0" lang="en-US" sz="5400" spc="-1" strike="noStrike">
              <a:latin typeface="Arial"/>
            </a:endParaRPr>
          </a:p>
        </p:txBody>
      </p:sp>
      <p:sp>
        <p:nvSpPr>
          <p:cNvPr id="46" name="TextShape 2"/>
          <p:cNvSpPr/>
          <p:nvPr/>
        </p:nvSpPr>
        <p:spPr>
          <a:xfrm>
            <a:off x="830160" y="2598480"/>
            <a:ext cx="13414680" cy="174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94840" rIns="294840" tIns="147600" bIns="147600" anchor="t">
            <a:noAutofit/>
          </a:bodyPr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LLM agent for autonomous driving has misalignment problem in vision-language-action</a:t>
            </a:r>
            <a:br>
              <a:rPr sz="3200"/>
            </a:br>
            <a:br>
              <a:rPr sz="3200"/>
            </a:b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 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br>
              <a:rPr sz="3200"/>
            </a:b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Post-training with reinforcement learning (RL) has shown generalization, memory efficiency, and alignment (e.g., RLHF)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⇒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What if we leverage RL with LLM for autonomous driving?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Phase 1 : supervised fine-tuning (SFT)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 tuning enables reasoning-guided waypoint prediction for path planning.</a:t>
            </a:r>
            <a:br>
              <a:rPr sz="3200"/>
            </a:b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br>
              <a:rPr sz="3200"/>
            </a:b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br>
              <a:rPr sz="3200"/>
            </a:br>
            <a:endParaRPr b="0" lang="en-US" sz="3200" spc="-1" strike="noStrike">
              <a:latin typeface="Arial"/>
            </a:endParaRPr>
          </a:p>
        </p:txBody>
      </p:sp>
      <p:sp>
        <p:nvSpPr>
          <p:cNvPr id="47" name="TextShape 3"/>
          <p:cNvSpPr/>
          <p:nvPr/>
        </p:nvSpPr>
        <p:spPr>
          <a:xfrm>
            <a:off x="15125760" y="2598480"/>
            <a:ext cx="13414680" cy="174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94840" rIns="294840" tIns="147600" bIns="147600" anchor="t">
            <a:noAutofit/>
          </a:bodyPr>
          <a:p>
            <a:pPr marL="565200" indent="-56484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Phase 2 : reinforcement fine-tuning (RFT) with GRPO for vision-language-action alignment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Post-training with the group relative policy optimization (GRPO) can align language and action by maximizing planning-oriented reward following the objective function below  : 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The reward is based on image-plane displacement errors between predicted and ground-truth waypoints.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Results in ROADWork (in-domain dataset)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ADE : average displacement error, FDE : final displacement error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" name="TextShape 4"/>
          <p:cNvSpPr/>
          <p:nvPr/>
        </p:nvSpPr>
        <p:spPr>
          <a:xfrm>
            <a:off x="29421000" y="2598480"/>
            <a:ext cx="13414680" cy="174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94840" rIns="294840" tIns="147600" bIns="147600" anchor="t">
            <a:noAutofit/>
          </a:bodyPr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Results in CODA-LM (out-domain dataset)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Qualitative Analysis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br>
              <a:rPr sz="3200"/>
            </a:b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Trajectories before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(up)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and after RFT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(down)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showing alignment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Summary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: leveraging GRPO to align vision, language, and action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Limitation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: spare reward depending on the entire rollout </a:t>
            </a: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Clr>
                <a:srgbClr val="0000ff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Future work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S PGothic"/>
              </a:rPr>
              <a:t> :LLM agent for autonomous driving capable of causal and counterfactual reasoning for safe, interpretable decision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581"/>
              </a:spcBef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29637720" y="14236920"/>
            <a:ext cx="13414680" cy="65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94840" rIns="294840" tIns="147600" bIns="147600" anchor="t">
            <a:normAutofit/>
          </a:bodyPr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581"/>
              </a:spcBef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50" name="그림 2" descr=""/>
          <p:cNvPicPr/>
          <p:nvPr/>
        </p:nvPicPr>
        <p:blipFill>
          <a:blip r:embed="rId1"/>
          <a:stretch/>
        </p:blipFill>
        <p:spPr>
          <a:xfrm>
            <a:off x="830160" y="604800"/>
            <a:ext cx="4921560" cy="207648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117440" y="12209400"/>
            <a:ext cx="12597840" cy="708588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15332400" y="13806360"/>
            <a:ext cx="5926680" cy="630468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29718000" y="3261600"/>
            <a:ext cx="10188000" cy="18280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54" name=""/>
              <p:cNvSpPr txBox="1"/>
              <p:nvPr/>
            </p:nvSpPr>
            <p:spPr>
              <a:xfrm>
                <a:off x="22125960" y="10773720"/>
                <a:ext cx="718920" cy="358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55" name=""/>
          <p:cNvSpPr/>
          <p:nvPr/>
        </p:nvSpPr>
        <p:spPr>
          <a:xfrm>
            <a:off x="1143000" y="2791800"/>
            <a:ext cx="118864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1. Motivation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1143000" y="11138400"/>
            <a:ext cx="118864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2. Method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15449760" y="11322360"/>
            <a:ext cx="118864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3. Experiment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30175200" y="17818200"/>
            <a:ext cx="11886480" cy="9136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4. Conclusion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5"/>
          <a:stretch/>
        </p:blipFill>
        <p:spPr>
          <a:xfrm>
            <a:off x="21223800" y="13806360"/>
            <a:ext cx="6893280" cy="31032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6"/>
          <a:stretch/>
        </p:blipFill>
        <p:spPr>
          <a:xfrm>
            <a:off x="21259440" y="18406800"/>
            <a:ext cx="6656760" cy="164304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7"/>
          <a:stretch/>
        </p:blipFill>
        <p:spPr>
          <a:xfrm>
            <a:off x="29718000" y="5944320"/>
            <a:ext cx="10476360" cy="1960920"/>
          </a:xfrm>
          <a:prstGeom prst="rect">
            <a:avLst/>
          </a:prstGeom>
          <a:ln w="0">
            <a:noFill/>
          </a:ln>
        </p:spPr>
      </p:pic>
      <p:sp>
        <p:nvSpPr>
          <p:cNvPr id="62" name=""/>
          <p:cNvSpPr/>
          <p:nvPr/>
        </p:nvSpPr>
        <p:spPr>
          <a:xfrm>
            <a:off x="14412600" y="2682000"/>
            <a:ext cx="360" cy="18806400"/>
          </a:xfrm>
          <a:prstGeom prst="line">
            <a:avLst/>
          </a:prstGeom>
          <a:ln w="38160">
            <a:solidFill>
              <a:srgbClr val="3465a4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28575000" y="2682000"/>
            <a:ext cx="360" cy="18806400"/>
          </a:xfrm>
          <a:prstGeom prst="line">
            <a:avLst/>
          </a:prstGeom>
          <a:ln w="38160">
            <a:solidFill>
              <a:srgbClr val="3465a4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8"/>
          <a:stretch/>
        </p:blipFill>
        <p:spPr>
          <a:xfrm>
            <a:off x="1371600" y="6400800"/>
            <a:ext cx="1142280" cy="114228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2400480" y="5162760"/>
            <a:ext cx="6285600" cy="215172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MS PGothic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3200400" y="5722560"/>
            <a:ext cx="5028480" cy="96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An excavator and traffic cones are on the right side.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0"/>
          <a:stretch/>
        </p:blipFill>
        <p:spPr>
          <a:xfrm>
            <a:off x="8915400" y="4800600"/>
            <a:ext cx="4342680" cy="2430360"/>
          </a:xfrm>
          <a:prstGeom prst="rect">
            <a:avLst/>
          </a:prstGeom>
          <a:ln w="0">
            <a:noFill/>
          </a:ln>
        </p:spPr>
      </p:pic>
      <p:sp>
        <p:nvSpPr>
          <p:cNvPr id="68" name=""/>
          <p:cNvSpPr/>
          <p:nvPr/>
        </p:nvSpPr>
        <p:spPr>
          <a:xfrm>
            <a:off x="2514600" y="7468920"/>
            <a:ext cx="479988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Language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(scene understanding)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8458200" y="7556400"/>
            <a:ext cx="479988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Action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(decision-making)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1"/>
          <a:stretch/>
        </p:blipFill>
        <p:spPr>
          <a:xfrm>
            <a:off x="6148800" y="7355520"/>
            <a:ext cx="608760" cy="60876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12"/>
          <a:stretch/>
        </p:blipFill>
        <p:spPr>
          <a:xfrm>
            <a:off x="11684520" y="7448400"/>
            <a:ext cx="588960" cy="58896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13"/>
          <a:stretch/>
        </p:blipFill>
        <p:spPr>
          <a:xfrm>
            <a:off x="29718000" y="9612000"/>
            <a:ext cx="12539520" cy="349128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14"/>
          <a:stretch/>
        </p:blipFill>
        <p:spPr>
          <a:xfrm>
            <a:off x="16747200" y="5869080"/>
            <a:ext cx="8859600" cy="163836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15"/>
          <a:stretch/>
        </p:blipFill>
        <p:spPr>
          <a:xfrm>
            <a:off x="16700400" y="8809560"/>
            <a:ext cx="8686080" cy="239148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16"/>
          <a:stretch/>
        </p:blipFill>
        <p:spPr>
          <a:xfrm>
            <a:off x="29709720" y="13231800"/>
            <a:ext cx="12561840" cy="346608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15316200" y="20345400"/>
            <a:ext cx="5943240" cy="14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All models used 5K samples: 4K for LaViPlan’s SFT and 1K for its RFT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21259440" y="17145000"/>
            <a:ext cx="68580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latin typeface="Arial"/>
              </a:rPr>
              <a:t>RFT after SFT yields performance gains across all scenarios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21259800" y="20345400"/>
            <a:ext cx="662904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latin typeface="Arial"/>
              </a:rPr>
              <a:t>Effect of Easy-to-Hard Data Ratio (Fixed Total Samples)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29717640" y="5185800"/>
            <a:ext cx="148590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latin typeface="Arial"/>
              </a:rPr>
              <a:t>Evaluation under varying penalty weights in zero-shot scenarios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29717640" y="8154720"/>
            <a:ext cx="125730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200" spc="-1" strike="noStrike">
                <a:latin typeface="Arial"/>
              </a:rPr>
              <a:t>Effect of Easy-to-Hard Data Ratio in out-domain dataset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</TotalTime>
  <Application>LibreOffice/7.3.7.2$Linux_X86_64 LibreOffice_project/30$Build-2</Application>
  <AppVersion>15.0000</AppVersion>
  <Words>642</Words>
  <Paragraphs>46</Paragraphs>
  <Company>Univ. of Colorado at Colorado Springs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2014-05-29T01:41:03Z</dcterms:created>
  <dc:creator>Terry Boult</dc:creator>
  <dc:description/>
  <dc:language>en-US</dc:language>
  <cp:lastModifiedBy/>
  <dcterms:modified xsi:type="dcterms:W3CDTF">2025-10-15T19:21:20Z</dcterms:modified>
  <cp:revision>328</cp:revision>
  <dc:subject/>
  <dc:title>Your title here:  Maybe add some pictures and/or school logo on the left and right authors and affiliation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사용자 지정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</vt:i4>
  </property>
</Properties>
</file>